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2" r:id="rId7"/>
    <p:sldId id="263" r:id="rId8"/>
    <p:sldId id="268" r:id="rId9"/>
    <p:sldId id="259" r:id="rId10"/>
    <p:sldId id="269" r:id="rId11"/>
    <p:sldId id="271" r:id="rId12"/>
    <p:sldId id="272" r:id="rId13"/>
    <p:sldId id="264" r:id="rId14"/>
    <p:sldId id="265" r:id="rId15"/>
    <p:sldId id="260" r:id="rId16"/>
    <p:sldId id="273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6" r:id="rId28"/>
    <p:sldId id="297" r:id="rId29"/>
    <p:sldId id="298" r:id="rId30"/>
    <p:sldId id="299" r:id="rId31"/>
    <p:sldId id="284" r:id="rId32"/>
    <p:sldId id="300" r:id="rId33"/>
    <p:sldId id="301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28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2800" b="1" dirty="0">
              <a:ln>
                <a:noFill/>
              </a:ln>
              <a:solidFill>
                <a:sysClr val="windowText" lastClr="000000"/>
              </a:solidFill>
            </a:rPr>
            <a:t>HƯỚNG DẪN NẠP CHƯƠNG TRÌNH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2800" b="1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 + XC8 COMPILER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028661D8-FA3A-4C66-A650-D7C7AF8D2A4D}">
      <dgm:prSet phldrT="[Text]" custT="1"/>
      <dgm:spPr/>
      <dgm:t>
        <a:bodyPr/>
        <a:lstStyle/>
        <a:p>
          <a:r>
            <a:rPr lang="en-US" sz="2800" b="1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 + PIC C COMPILER</a:t>
          </a:r>
        </a:p>
      </dgm:t>
    </dgm:pt>
    <dgm:pt modelId="{783C60FA-145A-4EB6-8E36-CD268411EB0E}" type="parTrans" cxnId="{D3349F00-F4C8-40E4-B8E6-EEB3B4875B41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E2232B52-EF22-4655-BA59-99DBDA15A467}" type="sibTrans" cxnId="{D3349F00-F4C8-40E4-B8E6-EEB3B4875B41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4"/>
      <dgm:spPr/>
    </dgm:pt>
    <dgm:pt modelId="{FA1419B7-4F1A-44B6-AC60-7080123964AC}" type="pres">
      <dgm:prSet presAssocID="{9E6D9747-E74D-44C2-BDF8-D901C7C71649}" presName="parentText" presStyleLbl="node1" presStyleIdx="0" presStyleCnt="4" custScaleX="129530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4"/>
      <dgm:spPr/>
    </dgm:pt>
    <dgm:pt modelId="{2195AA31-1866-4746-B1A3-7E153C49C298}" type="pres">
      <dgm:prSet presAssocID="{213A04B9-08C9-41B9-A85D-C85C207D0FAA}" presName="parentText" presStyleLbl="node1" presStyleIdx="1" presStyleCnt="4" custScaleX="129530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4"/>
      <dgm:spPr/>
    </dgm:pt>
    <dgm:pt modelId="{803620FB-CA32-414B-AA24-2EEBBD58D2A8}" type="pres">
      <dgm:prSet presAssocID="{3048EBE7-D99C-40C1-86F1-E09A2B16F1A2}" presName="parentText" presStyleLbl="node1" presStyleIdx="2" presStyleCnt="4" custScaleX="129530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7FD9395C-45BA-4FF4-A7C2-6459BA3EE49A}" type="pres">
      <dgm:prSet presAssocID="{54E5BCFF-82B3-4FA2-8ACB-FC4CB16E2B23}" presName="spaceBetweenRectangles" presStyleCnt="0"/>
      <dgm:spPr/>
    </dgm:pt>
    <dgm:pt modelId="{142663AD-24AF-47A4-91FC-0B6E6470FCC6}" type="pres">
      <dgm:prSet presAssocID="{028661D8-FA3A-4C66-A650-D7C7AF8D2A4D}" presName="parentLin" presStyleCnt="0"/>
      <dgm:spPr/>
    </dgm:pt>
    <dgm:pt modelId="{AAC2B853-2E1B-4711-8D61-C1D475D21738}" type="pres">
      <dgm:prSet presAssocID="{028661D8-FA3A-4C66-A650-D7C7AF8D2A4D}" presName="parentLeftMargin" presStyleLbl="node1" presStyleIdx="2" presStyleCnt="4"/>
      <dgm:spPr/>
    </dgm:pt>
    <dgm:pt modelId="{6914665F-078B-4574-B4DD-D7A30D8205F3}" type="pres">
      <dgm:prSet presAssocID="{028661D8-FA3A-4C66-A650-D7C7AF8D2A4D}" presName="parentText" presStyleLbl="node1" presStyleIdx="3" presStyleCnt="4" custScaleX="129530">
        <dgm:presLayoutVars>
          <dgm:chMax val="0"/>
          <dgm:bulletEnabled val="1"/>
        </dgm:presLayoutVars>
      </dgm:prSet>
      <dgm:spPr/>
    </dgm:pt>
    <dgm:pt modelId="{7A117DBB-A9E9-41F9-92CD-6683F1BC0D0C}" type="pres">
      <dgm:prSet presAssocID="{028661D8-FA3A-4C66-A650-D7C7AF8D2A4D}" presName="negativeSpace" presStyleCnt="0"/>
      <dgm:spPr/>
    </dgm:pt>
    <dgm:pt modelId="{F935079A-0F57-452C-805A-1FD4296FA97A}" type="pres">
      <dgm:prSet presAssocID="{028661D8-FA3A-4C66-A650-D7C7AF8D2A4D}" presName="childText" presStyleLbl="conFgAcc1" presStyleIdx="3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D3349F00-F4C8-40E4-B8E6-EEB3B4875B41}" srcId="{548DECCB-C849-4CB3-A1CF-563852BA7125}" destId="{028661D8-FA3A-4C66-A650-D7C7AF8D2A4D}" srcOrd="3" destOrd="0" parTransId="{783C60FA-145A-4EB6-8E36-CD268411EB0E}" sibTransId="{E2232B52-EF22-4655-BA59-99DBDA15A467}"/>
    <dgm:cxn modelId="{A2FC8A0C-C6F0-4EAD-B476-9803CD8C83FB}" type="presOf" srcId="{028661D8-FA3A-4C66-A650-D7C7AF8D2A4D}" destId="{AAC2B853-2E1B-4711-8D61-C1D475D21738}" srcOrd="0" destOrd="0" presId="urn:microsoft.com/office/officeart/2005/8/layout/list1"/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75995225-4CC0-4F67-93A3-031A2A7898BA}" type="presOf" srcId="{028661D8-FA3A-4C66-A650-D7C7AF8D2A4D}" destId="{6914665F-078B-4574-B4DD-D7A30D8205F3}" srcOrd="1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  <dgm:cxn modelId="{CA63BE8C-CC19-461D-BB0F-17DFA5AB7AFD}" type="presParOf" srcId="{5AF0371F-891A-4D32-86E2-B97E3B0A64A4}" destId="{7FD9395C-45BA-4FF4-A7C2-6459BA3EE49A}" srcOrd="11" destOrd="0" presId="urn:microsoft.com/office/officeart/2005/8/layout/list1"/>
    <dgm:cxn modelId="{50538245-0B82-4A7F-9B87-1129C754420E}" type="presParOf" srcId="{5AF0371F-891A-4D32-86E2-B97E3B0A64A4}" destId="{142663AD-24AF-47A4-91FC-0B6E6470FCC6}" srcOrd="12" destOrd="0" presId="urn:microsoft.com/office/officeart/2005/8/layout/list1"/>
    <dgm:cxn modelId="{4063991E-1534-4AF7-ACF2-41A52B998023}" type="presParOf" srcId="{142663AD-24AF-47A4-91FC-0B6E6470FCC6}" destId="{AAC2B853-2E1B-4711-8D61-C1D475D21738}" srcOrd="0" destOrd="0" presId="urn:microsoft.com/office/officeart/2005/8/layout/list1"/>
    <dgm:cxn modelId="{7250E366-E23D-435C-810C-445B1FA09512}" type="presParOf" srcId="{142663AD-24AF-47A4-91FC-0B6E6470FCC6}" destId="{6914665F-078B-4574-B4DD-D7A30D8205F3}" srcOrd="1" destOrd="0" presId="urn:microsoft.com/office/officeart/2005/8/layout/list1"/>
    <dgm:cxn modelId="{D6CA9C12-387C-440E-9E32-6B9B1761DF18}" type="presParOf" srcId="{5AF0371F-891A-4D32-86E2-B97E3B0A64A4}" destId="{7A117DBB-A9E9-41F9-92CD-6683F1BC0D0C}" srcOrd="13" destOrd="0" presId="urn:microsoft.com/office/officeart/2005/8/layout/list1"/>
    <dgm:cxn modelId="{C76BD4B5-9315-4BC6-8982-9C58FF52A783}" type="presParOf" srcId="{5AF0371F-891A-4D32-86E2-B97E3B0A64A4}" destId="{F935079A-0F57-452C-805A-1FD4296FA97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41742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63189"/>
          <a:ext cx="95345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60365" y="97774"/>
        <a:ext cx="9465429" cy="639310"/>
      </dsp:txXfrm>
    </dsp:sp>
    <dsp:sp modelId="{4FDAA85B-C312-4305-BADE-0932A5532DFF}">
      <dsp:nvSpPr>
        <dsp:cNvPr id="0" name=""/>
        <dsp:cNvSpPr/>
      </dsp:nvSpPr>
      <dsp:spPr>
        <a:xfrm>
          <a:off x="154053" y="150606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151829"/>
          <a:ext cx="95345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n>
                <a:noFill/>
              </a:ln>
              <a:solidFill>
                <a:sysClr val="windowText" lastClr="000000"/>
              </a:solidFill>
            </a:rPr>
            <a:t>HƯỚNG DẪN NẠP CHƯƠNG TRÌNH</a:t>
          </a:r>
        </a:p>
      </dsp:txBody>
      <dsp:txXfrm>
        <a:off x="560365" y="1186414"/>
        <a:ext cx="9465429" cy="639310"/>
      </dsp:txXfrm>
    </dsp:sp>
    <dsp:sp modelId="{6B432633-BEC7-44BC-A4EC-D920F63A726E}">
      <dsp:nvSpPr>
        <dsp:cNvPr id="0" name=""/>
        <dsp:cNvSpPr/>
      </dsp:nvSpPr>
      <dsp:spPr>
        <a:xfrm>
          <a:off x="154053" y="259470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2240469"/>
          <a:ext cx="95345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 + XC8 COMPILER</a:t>
          </a:r>
        </a:p>
      </dsp:txBody>
      <dsp:txXfrm>
        <a:off x="560365" y="2275054"/>
        <a:ext cx="9465429" cy="639310"/>
      </dsp:txXfrm>
    </dsp:sp>
    <dsp:sp modelId="{F935079A-0F57-452C-805A-1FD4296FA97A}">
      <dsp:nvSpPr>
        <dsp:cNvPr id="0" name=""/>
        <dsp:cNvSpPr/>
      </dsp:nvSpPr>
      <dsp:spPr>
        <a:xfrm>
          <a:off x="154053" y="368334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4665F-078B-4574-B4DD-D7A30D8205F3}">
      <dsp:nvSpPr>
        <dsp:cNvPr id="0" name=""/>
        <dsp:cNvSpPr/>
      </dsp:nvSpPr>
      <dsp:spPr>
        <a:xfrm>
          <a:off x="525780" y="3329109"/>
          <a:ext cx="95345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 + PIC C COMPILER</a:t>
          </a:r>
        </a:p>
      </dsp:txBody>
      <dsp:txXfrm>
        <a:off x="560365" y="3363694"/>
        <a:ext cx="9465429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image" Target="../media/image10.png"/><Relationship Id="rId2" Type="http://schemas.openxmlformats.org/officeDocument/2006/relationships/hyperlink" Target="https://bit.ly/3rMJ4hs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6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15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15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15.xml"/><Relationship Id="rId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slide" Target="slide15.xml"/><Relationship Id="rId4" Type="http://schemas.openxmlformats.org/officeDocument/2006/relationships/slide" Target="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slide" Target="slide15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slide" Target="slide15.xml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15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15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15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15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15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slide" Target="slide15.xml"/><Relationship Id="rId4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slide" Target="slide15.xml"/><Relationship Id="rId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15.xml"/><Relationship Id="rId4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slide" Target="slide15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526" y="3083442"/>
            <a:ext cx="9144000" cy="902942"/>
          </a:xfrm>
        </p:spPr>
        <p:txBody>
          <a:bodyPr>
            <a:normAutofit/>
          </a:bodyPr>
          <a:lstStyle/>
          <a:p>
            <a:r>
              <a:rPr lang="en-US" sz="39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MCU: PIC16F18877</a:t>
            </a:r>
            <a:endParaRPr lang="en-US" sz="3900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CẬP NHẬT FW CHIP NẠP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RESET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RLED, GLED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Status LED </a:t>
            </a:r>
            <a:r>
              <a:rPr lang="en-US" dirty="0" err="1"/>
              <a:t>nháy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	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C24C697-6F37-4759-A0DF-EAA46B5737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0791" y="2330056"/>
            <a:ext cx="3184631" cy="4080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6082B5-A5E6-4D99-8963-4B1602C456FC}"/>
              </a:ext>
            </a:extLst>
          </p:cNvPr>
          <p:cNvSpPr txBox="1"/>
          <p:nvPr/>
        </p:nvSpPr>
        <p:spPr>
          <a:xfrm>
            <a:off x="3987974" y="2844225"/>
            <a:ext cx="45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ighlight>
                  <a:srgbClr val="FFFF00"/>
                </a:highlight>
                <a:sym typeface="Wingdings" panose="05000000000000000000" pitchFamily="2" charset="2"/>
              </a:rPr>
              <a:t></a:t>
            </a:r>
            <a:endParaRPr lang="en-US" sz="32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73875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CẬP NHẬT FW CHIP NẠP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3: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i="1" dirty="0">
                <a:hlinkClick r:id="rId2"/>
              </a:rPr>
              <a:t>bit.ly/3rMJ4hs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firmware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</a:t>
            </a:r>
            <a:r>
              <a:rPr lang="en-US" b="1" dirty="0"/>
              <a:t>BOOTLOADER/INFO.TXT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	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3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4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5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6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CBAE811-1165-4387-98E6-74D509902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935" y="2798238"/>
            <a:ext cx="5043698" cy="2406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54CF1-C365-4AC7-B42C-5FA41160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024" y="2473701"/>
            <a:ext cx="5145976" cy="30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126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CẬP NHẬT FW CHIP NẠP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4: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firmware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ổ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b="1" dirty="0"/>
              <a:t>BOOTLOADER</a:t>
            </a:r>
            <a:r>
              <a:rPr lang="en-US" dirty="0"/>
              <a:t>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8F851EE-7047-4095-B087-9807856F0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631" y="2439239"/>
            <a:ext cx="6624816" cy="3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701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2. NẠP FW CHO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Kit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 micro USB. </a:t>
            </a:r>
          </a:p>
          <a:p>
            <a:pPr marL="0" indent="0">
              <a:buNone/>
            </a:pPr>
            <a:r>
              <a:rPr lang="en-US" dirty="0"/>
              <a:t>	 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5B799-F6A8-4D62-9AF0-FC1155A439E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75" y="2948262"/>
            <a:ext cx="5810250" cy="2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662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2. NẠP FW CHO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2: Copy </a:t>
            </a:r>
            <a:r>
              <a:rPr lang="en-US" dirty="0" err="1"/>
              <a:t>và</a:t>
            </a:r>
            <a:r>
              <a:rPr lang="en-US" dirty="0"/>
              <a:t> paste file hex </a:t>
            </a:r>
            <a:r>
              <a:rPr lang="en-US" dirty="0" err="1"/>
              <a:t>vào</a:t>
            </a:r>
            <a:r>
              <a:rPr lang="en-US" dirty="0"/>
              <a:t> folder </a:t>
            </a:r>
            <a:r>
              <a:rPr lang="en-US" b="1" dirty="0"/>
              <a:t>PIC16DEVKIT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Quá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trình</a:t>
            </a:r>
            <a:r>
              <a:rPr lang="en-US" dirty="0">
                <a:sym typeface="Wingdings" panose="05000000000000000000" pitchFamily="2" charset="2"/>
              </a:rPr>
              <a:t> copy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lỗi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file </a:t>
            </a:r>
            <a:r>
              <a:rPr lang="en-US" dirty="0" err="1">
                <a:sym typeface="Wingdings" panose="05000000000000000000" pitchFamily="2" charset="2"/>
              </a:rPr>
              <a:t>sai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hoặc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file hex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PIC16F18877.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088F3A-4D52-4FEA-93D8-4FAF9B91F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85" y="2267344"/>
            <a:ext cx="5747629" cy="23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73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1: </a:t>
            </a:r>
            <a:r>
              <a:rPr lang="en-US" dirty="0" err="1"/>
              <a:t>Khởi</a:t>
            </a:r>
            <a:r>
              <a:rPr lang="en-US" dirty="0"/>
              <a:t> </a:t>
            </a:r>
            <a:r>
              <a:rPr lang="en-US" dirty="0" err="1"/>
              <a:t>động</a:t>
            </a:r>
            <a:r>
              <a:rPr lang="en-US" dirty="0"/>
              <a:t> MPLAB X IDE.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, </a:t>
            </a:r>
            <a:r>
              <a:rPr lang="en-US" dirty="0" err="1"/>
              <a:t>chọn</a:t>
            </a:r>
            <a:endParaRPr lang="en-US" dirty="0"/>
          </a:p>
          <a:p>
            <a:pPr marL="0" indent="0">
              <a:buNone/>
            </a:pPr>
            <a:r>
              <a:rPr lang="en-US" b="1" i="1" dirty="0"/>
              <a:t>File </a:t>
            </a:r>
            <a:r>
              <a:rPr lang="en-US" b="1" i="1" dirty="0">
                <a:sym typeface="Wingdings" panose="05000000000000000000" pitchFamily="2" charset="2"/>
              </a:rPr>
              <a:t> New Project… (</a:t>
            </a:r>
            <a:r>
              <a:rPr lang="en-US" b="1" i="1" dirty="0" err="1">
                <a:sym typeface="Wingdings" panose="05000000000000000000" pitchFamily="2" charset="2"/>
              </a:rPr>
              <a:t>Ctrl+Shift+N</a:t>
            </a:r>
            <a:r>
              <a:rPr lang="en-US" b="1" i="1" dirty="0"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3E72A7-E7EB-4BA3-9E13-9854C600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502" y="2487308"/>
            <a:ext cx="5424996" cy="35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461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b="1" dirty="0"/>
              <a:t>New Project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i="1" dirty="0"/>
              <a:t>Standalone Project </a:t>
            </a:r>
            <a:r>
              <a:rPr lang="en-US" b="1" i="1" dirty="0">
                <a:sym typeface="Wingdings" panose="05000000000000000000" pitchFamily="2" charset="2"/>
              </a:rPr>
              <a:t> Next</a:t>
            </a:r>
            <a:r>
              <a:rPr lang="en-US" b="1" i="1" dirty="0"/>
              <a:t>.</a:t>
            </a: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DA9BB6-DCE0-423A-BFED-DEFD4B3F9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044" y="2485951"/>
            <a:ext cx="5271912" cy="36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35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3: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chip </a:t>
            </a:r>
            <a:r>
              <a:rPr lang="en-US" dirty="0" err="1"/>
              <a:t>vào</a:t>
            </a:r>
            <a:r>
              <a:rPr lang="en-US" dirty="0"/>
              <a:t> ô </a:t>
            </a:r>
            <a:r>
              <a:rPr lang="en-US" b="1" dirty="0"/>
              <a:t>Device </a:t>
            </a:r>
            <a:r>
              <a:rPr lang="en-US" b="1" dirty="0">
                <a:sym typeface="Wingdings" panose="05000000000000000000" pitchFamily="2" charset="2"/>
              </a:rPr>
              <a:t> Next</a:t>
            </a:r>
            <a:r>
              <a:rPr lang="en-US" b="1" dirty="0"/>
              <a:t>. </a:t>
            </a: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B4D47-524B-40FF-8580-49520B77C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921" y="2481944"/>
            <a:ext cx="5554157" cy="36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99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4: </a:t>
            </a:r>
            <a:r>
              <a:rPr lang="en-US" dirty="0" err="1"/>
              <a:t>Chọn</a:t>
            </a:r>
            <a:r>
              <a:rPr lang="en-US" dirty="0"/>
              <a:t> XC8.</a:t>
            </a: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3AA461-9C36-4CEA-AD32-E6B161C3F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486" y="2230018"/>
            <a:ext cx="5641027" cy="39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22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5: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project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.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Không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đặt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tên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project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hoặc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lưu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vào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vị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trí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mà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đường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dẫn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chứa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tiếng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Việt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có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FF0000"/>
                </a:solidFill>
                <a:sym typeface="Wingdings" panose="05000000000000000000" pitchFamily="2" charset="2"/>
              </a:rPr>
              <a:t>dấu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sz="22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2F2D1-5E6D-4D6F-B63A-DEAC30CD1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219" y="2452128"/>
            <a:ext cx="5570269" cy="36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68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1966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dirty="0" err="1"/>
              <a:t>Cây</a:t>
            </a:r>
            <a:r>
              <a:rPr lang="en-US" sz="3800" dirty="0"/>
              <a:t> </a:t>
            </a:r>
            <a:r>
              <a:rPr lang="en-US" sz="3800" dirty="0" err="1"/>
              <a:t>thư</a:t>
            </a:r>
            <a:r>
              <a:rPr lang="en-US" sz="3800" dirty="0"/>
              <a:t> </a:t>
            </a:r>
            <a:r>
              <a:rPr lang="en-US" sz="3800" dirty="0" err="1"/>
              <a:t>mục</a:t>
            </a:r>
            <a:r>
              <a:rPr lang="en-US" sz="3800" dirty="0"/>
              <a:t> </a:t>
            </a:r>
            <a:r>
              <a:rPr lang="en-US" sz="3800" dirty="0" err="1"/>
              <a:t>của</a:t>
            </a:r>
            <a:r>
              <a:rPr lang="en-US" sz="3800" dirty="0"/>
              <a:t> project</a:t>
            </a:r>
          </a:p>
          <a:p>
            <a:pPr marL="0" indent="0">
              <a:buNone/>
            </a:pPr>
            <a:r>
              <a:rPr lang="en-US" dirty="0"/>
              <a:t>Hai folder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Header Files:</a:t>
            </a:r>
          </a:p>
          <a:p>
            <a:pPr marL="0" indent="0">
              <a:buNone/>
            </a:pP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.h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Source Files:</a:t>
            </a:r>
          </a:p>
          <a:p>
            <a:pPr marL="0" indent="0">
              <a:buNone/>
            </a:pP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.c, .</a:t>
            </a:r>
            <a:r>
              <a:rPr lang="en-US" dirty="0" err="1"/>
              <a:t>asm</a:t>
            </a: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D642A8A-65EF-493B-9F81-C06F81BD9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756" y="1917790"/>
            <a:ext cx="6345877" cy="41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172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6: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project. Click </a:t>
            </a:r>
            <a:r>
              <a:rPr lang="en-US" dirty="0" err="1"/>
              <a:t>vào</a:t>
            </a:r>
            <a:r>
              <a:rPr lang="en-US" dirty="0"/>
              <a:t> project,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Run toolbar,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Customize…</a:t>
            </a: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4928EE-F9B9-4E4A-BC90-DE88BF420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257" y="2748333"/>
            <a:ext cx="3367485" cy="32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693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6: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project. </a:t>
            </a:r>
            <a:r>
              <a:rPr lang="en-US" sz="2600" dirty="0" err="1"/>
              <a:t>Trong</a:t>
            </a:r>
            <a:r>
              <a:rPr lang="en-US" sz="2600" dirty="0"/>
              <a:t> tab </a:t>
            </a:r>
            <a:r>
              <a:rPr lang="en-US" sz="2600" b="1" dirty="0"/>
              <a:t>Conf:[default] </a:t>
            </a:r>
            <a:r>
              <a:rPr lang="en-US" sz="2600" b="1" dirty="0">
                <a:sym typeface="Wingdings" panose="05000000000000000000" pitchFamily="2" charset="2"/>
              </a:rPr>
              <a:t> Building</a:t>
            </a:r>
            <a:endParaRPr lang="en-US" sz="2600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 Click </a:t>
            </a:r>
            <a:r>
              <a:rPr lang="en-US" sz="2000" dirty="0" err="1">
                <a:sym typeface="Wingdings" panose="05000000000000000000" pitchFamily="2" charset="2"/>
              </a:rPr>
              <a:t>chọn</a:t>
            </a:r>
            <a:r>
              <a:rPr lang="en-US" sz="2000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2000" b="1" i="1" dirty="0">
                <a:sym typeface="Wingdings" panose="05000000000000000000" pitchFamily="2" charset="2"/>
              </a:rPr>
              <a:t>Execute this line after build.</a:t>
            </a:r>
            <a:r>
              <a:rPr lang="en-US" sz="2000" b="1" i="1" dirty="0"/>
              <a:t> 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/>
              <a:t>Điền</a:t>
            </a:r>
            <a:r>
              <a:rPr lang="en-US" sz="2000" dirty="0"/>
              <a:t> </a:t>
            </a:r>
            <a:r>
              <a:rPr lang="en-US" sz="2000" dirty="0" err="1"/>
              <a:t>dòng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1300" b="1" i="1" dirty="0">
                <a:latin typeface="Consolas" panose="020B0609020204030204" pitchFamily="49" charset="0"/>
              </a:rPr>
              <a:t>copy ${</a:t>
            </a:r>
            <a:r>
              <a:rPr lang="en-US" sz="1300" b="1" i="1" dirty="0" err="1">
                <a:latin typeface="Consolas" panose="020B0609020204030204" pitchFamily="49" charset="0"/>
              </a:rPr>
              <a:t>ImagePath</a:t>
            </a:r>
            <a:r>
              <a:rPr lang="en-US" sz="1300" b="1" i="1" dirty="0">
                <a:latin typeface="Consolas" panose="020B0609020204030204" pitchFamily="49" charset="0"/>
              </a:rPr>
              <a:t>} ".\</a:t>
            </a:r>
            <a:r>
              <a:rPr lang="en-US" sz="1300" b="1" i="1" dirty="0" err="1">
                <a:latin typeface="Consolas" panose="020B0609020204030204" pitchFamily="49" charset="0"/>
              </a:rPr>
              <a:t>lastbuild</a:t>
            </a:r>
            <a:r>
              <a:rPr lang="en-US" sz="1300" b="1" i="1" dirty="0">
                <a:latin typeface="Consolas" panose="020B0609020204030204" pitchFamily="49" charset="0"/>
              </a:rPr>
              <a:t>.${OUTPUT_SUFFIX}“</a:t>
            </a:r>
          </a:p>
          <a:p>
            <a:pPr marL="0" indent="0">
              <a:buNone/>
            </a:pPr>
            <a:r>
              <a:rPr lang="en-US" sz="2000" dirty="0" err="1">
                <a:sym typeface="Wingdings" panose="05000000000000000000" pitchFamily="2" charset="2"/>
              </a:rPr>
              <a:t>Lệnh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này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sẽ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tạo</a:t>
            </a:r>
            <a:r>
              <a:rPr lang="en-US" sz="2000" dirty="0">
                <a:sym typeface="Wingdings" panose="05000000000000000000" pitchFamily="2" charset="2"/>
              </a:rPr>
              <a:t> ra file </a:t>
            </a:r>
            <a:r>
              <a:rPr lang="en-US" sz="2000" i="1" dirty="0" err="1">
                <a:sym typeface="Wingdings" panose="05000000000000000000" pitchFamily="2" charset="2"/>
              </a:rPr>
              <a:t>lastbuild.hex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project folder </a:t>
            </a:r>
            <a:r>
              <a:rPr lang="en-US" sz="2000" dirty="0" err="1">
                <a:sym typeface="Wingdings" panose="05000000000000000000" pitchFamily="2" charset="2"/>
              </a:rPr>
              <a:t>sau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mỗi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lần</a:t>
            </a:r>
            <a:r>
              <a:rPr lang="en-US" sz="2000" dirty="0">
                <a:sym typeface="Wingdings" panose="05000000000000000000" pitchFamily="2" charset="2"/>
              </a:rPr>
              <a:t> build.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Click </a:t>
            </a:r>
            <a:r>
              <a:rPr lang="en-US" sz="2000" dirty="0" err="1">
                <a:sym typeface="Wingdings" panose="05000000000000000000" pitchFamily="2" charset="2"/>
              </a:rPr>
              <a:t>chọn</a:t>
            </a:r>
            <a:r>
              <a:rPr lang="en-US" sz="2000" dirty="0">
                <a:sym typeface="Wingdings" panose="05000000000000000000" pitchFamily="2" charset="2"/>
              </a:rPr>
              <a:t>:</a:t>
            </a:r>
            <a:endParaRPr lang="en-US" sz="2000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i="1" dirty="0">
                <a:sym typeface="Wingdings" panose="05000000000000000000" pitchFamily="2" charset="2"/>
              </a:rPr>
              <a:t>Normalize hex file  Apply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2000" b="1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b="1" i="1" dirty="0"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F72AD8F-8624-42C5-8F2A-0C4D70FE3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871" y="2279595"/>
            <a:ext cx="5982365" cy="38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081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6: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project. </a:t>
            </a:r>
            <a:r>
              <a:rPr lang="en-US" sz="2600" dirty="0" err="1"/>
              <a:t>Trong</a:t>
            </a:r>
            <a:r>
              <a:rPr lang="en-US" sz="2600" dirty="0"/>
              <a:t> tab </a:t>
            </a:r>
            <a:r>
              <a:rPr lang="en-US" sz="2600" b="1" dirty="0"/>
              <a:t>XC8 Global Options </a:t>
            </a:r>
          </a:p>
          <a:p>
            <a:pPr marL="0" indent="0">
              <a:buNone/>
            </a:pPr>
            <a:r>
              <a:rPr lang="en-US" sz="2600" b="1" dirty="0">
                <a:sym typeface="Wingdings" panose="05000000000000000000" pitchFamily="2" charset="2"/>
              </a:rPr>
              <a:t> XC8 Compiler</a:t>
            </a:r>
            <a:endParaRPr lang="en-US" sz="2600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mục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Option categories:</a:t>
            </a: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Preprocessing and messages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</a:p>
          <a:p>
            <a:pPr marL="0" indent="0">
              <a:buNone/>
            </a:pPr>
            <a:r>
              <a:rPr lang="en-US" sz="2000" dirty="0" err="1">
                <a:sym typeface="Wingdings" panose="05000000000000000000" pitchFamily="2" charset="2"/>
              </a:rPr>
              <a:t>Đặt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Warning level </a:t>
            </a:r>
            <a:r>
              <a:rPr lang="en-US" sz="2000" dirty="0" err="1">
                <a:sym typeface="Wingdings" panose="05000000000000000000" pitchFamily="2" charset="2"/>
              </a:rPr>
              <a:t>lên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mức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0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Apply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b="1" i="1" dirty="0"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C1A17EB-5B01-4720-9701-D6E4DBF99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484" y="2262142"/>
            <a:ext cx="6018502" cy="38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52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6: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project. </a:t>
            </a:r>
            <a:r>
              <a:rPr lang="en-US" sz="2600" dirty="0" err="1"/>
              <a:t>Trong</a:t>
            </a:r>
            <a:r>
              <a:rPr lang="en-US" sz="2600" dirty="0"/>
              <a:t> tab </a:t>
            </a:r>
            <a:r>
              <a:rPr lang="en-US" sz="2600" b="1" dirty="0"/>
              <a:t>XC8 Global Options </a:t>
            </a:r>
          </a:p>
          <a:p>
            <a:pPr marL="0" indent="0">
              <a:buNone/>
            </a:pPr>
            <a:r>
              <a:rPr lang="en-US" sz="2600" b="1" dirty="0">
                <a:sym typeface="Wingdings" panose="05000000000000000000" pitchFamily="2" charset="2"/>
              </a:rPr>
              <a:t> XC8 Compiler</a:t>
            </a:r>
            <a:endParaRPr lang="en-US" sz="2600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mục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Option categories:</a:t>
            </a: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Optimizations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</a:p>
          <a:p>
            <a:pPr marL="0" indent="0">
              <a:buNone/>
            </a:pPr>
            <a:r>
              <a:rPr lang="en-US" sz="2000" dirty="0" err="1">
                <a:sym typeface="Wingdings" panose="05000000000000000000" pitchFamily="2" charset="2"/>
              </a:rPr>
              <a:t>Đặt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Optimization level </a:t>
            </a:r>
            <a:r>
              <a:rPr lang="en-US" sz="2000" dirty="0" err="1">
                <a:sym typeface="Wingdings" panose="05000000000000000000" pitchFamily="2" charset="2"/>
              </a:rPr>
              <a:t>lên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mức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2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Apply  OK.</a:t>
            </a:r>
            <a:endParaRPr lang="en-US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b="1" i="1" dirty="0"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C1A17EB-5B01-4720-9701-D6E4DBF99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484" y="2262142"/>
            <a:ext cx="6018502" cy="38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190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7: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</a:t>
            </a:r>
            <a:r>
              <a:rPr lang="en-US" sz="2600" dirty="0" err="1"/>
              <a:t>nạp</a:t>
            </a:r>
            <a:r>
              <a:rPr lang="en-US" sz="2600" dirty="0"/>
              <a:t> </a:t>
            </a:r>
            <a:r>
              <a:rPr lang="en-US" sz="2600" dirty="0" err="1"/>
              <a:t>chương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Kit.</a:t>
            </a:r>
          </a:p>
          <a:p>
            <a:pPr marL="0" indent="0">
              <a:buNone/>
            </a:pP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cây</a:t>
            </a:r>
            <a:r>
              <a:rPr lang="en-US" sz="2400" dirty="0"/>
              <a:t> </a:t>
            </a:r>
            <a:r>
              <a:rPr lang="en-US" sz="2400" dirty="0" err="1"/>
              <a:t>thư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project, </a:t>
            </a:r>
          </a:p>
          <a:p>
            <a:pPr marL="0" indent="0">
              <a:buNone/>
            </a:pPr>
            <a:r>
              <a:rPr lang="en-US" sz="2400" dirty="0"/>
              <a:t>click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chuột</a:t>
            </a:r>
            <a:r>
              <a:rPr lang="en-US" sz="2400" dirty="0"/>
              <a:t> </a:t>
            </a:r>
            <a:r>
              <a:rPr lang="en-US" sz="2400" dirty="0" err="1"/>
              <a:t>vào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Important Files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Add Items to Important files…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Chọn</a:t>
            </a:r>
            <a:r>
              <a:rPr lang="en-US" sz="2400" dirty="0">
                <a:sym typeface="Wingdings" panose="05000000000000000000" pitchFamily="2" charset="2"/>
              </a:rPr>
              <a:t> file </a:t>
            </a:r>
            <a:r>
              <a:rPr lang="en-US" sz="2400" b="1" dirty="0">
                <a:sym typeface="Wingdings" panose="05000000000000000000" pitchFamily="2" charset="2"/>
              </a:rPr>
              <a:t>D2K.bat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b="1" dirty="0">
                <a:sym typeface="Wingdings" panose="05000000000000000000" pitchFamily="2" charset="2"/>
              </a:rPr>
              <a:t> Copy  Select.</a:t>
            </a:r>
            <a:endParaRPr lang="en-US" sz="2400" b="1" dirty="0"/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5E271D7-BE61-4E7F-B523-4E0B1CBCF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983" y="2279201"/>
            <a:ext cx="5837650" cy="38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311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7: </a:t>
            </a:r>
            <a:r>
              <a:rPr lang="en-US" sz="2600" dirty="0" err="1"/>
              <a:t>Cấu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</a:t>
            </a:r>
            <a:r>
              <a:rPr lang="en-US" sz="2600" dirty="0" err="1"/>
              <a:t>nạp</a:t>
            </a:r>
            <a:r>
              <a:rPr lang="en-US" sz="2600" dirty="0"/>
              <a:t> </a:t>
            </a:r>
            <a:r>
              <a:rPr lang="en-US" sz="2600" dirty="0" err="1"/>
              <a:t>chương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Kit.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Kết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nối</a:t>
            </a:r>
            <a:r>
              <a:rPr lang="en-US" dirty="0">
                <a:sym typeface="Wingdings" panose="05000000000000000000" pitchFamily="2" charset="2"/>
              </a:rPr>
              <a:t> Kit </a:t>
            </a:r>
            <a:r>
              <a:rPr lang="en-US" dirty="0" err="1">
                <a:sym typeface="Wingdings" panose="05000000000000000000" pitchFamily="2" charset="2"/>
              </a:rPr>
              <a:t>với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máy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tính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Mơ</a:t>
            </a:r>
            <a:r>
              <a:rPr lang="en-US" dirty="0">
                <a:sym typeface="Wingdings" panose="05000000000000000000" pitchFamily="2" charset="2"/>
              </a:rPr>
              <a:t>̉ file D2K.bat </a:t>
            </a:r>
            <a:r>
              <a:rPr lang="en-US" dirty="0" err="1">
                <a:sym typeface="Wingdings" panose="05000000000000000000" pitchFamily="2" charset="2"/>
              </a:rPr>
              <a:t>vừa</a:t>
            </a:r>
            <a:r>
              <a:rPr lang="en-US" dirty="0">
                <a:sym typeface="Wingdings" panose="05000000000000000000" pitchFamily="2" charset="2"/>
              </a:rPr>
              <a:t> copy.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Sửa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lại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tên</a:t>
            </a:r>
            <a:r>
              <a:rPr lang="en-US" dirty="0">
                <a:sym typeface="Wingdings" panose="05000000000000000000" pitchFamily="2" charset="2"/>
              </a:rPr>
              <a:t> ổ </a:t>
            </a:r>
            <a:r>
              <a:rPr lang="en-US" dirty="0" err="1">
                <a:sym typeface="Wingdings" panose="05000000000000000000" pitchFamily="2" charset="2"/>
              </a:rPr>
              <a:t>đĩa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đúng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với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tên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thật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2D403A3-DC94-45C0-B026-DB85D0444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12" y="2220686"/>
            <a:ext cx="4448121" cy="39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52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8: </a:t>
            </a:r>
            <a:r>
              <a:rPr lang="en-US" sz="2600" dirty="0" err="1"/>
              <a:t>Tạo</a:t>
            </a:r>
            <a:r>
              <a:rPr lang="en-US" sz="2600" dirty="0"/>
              <a:t> source file.</a:t>
            </a:r>
          </a:p>
          <a:p>
            <a:pPr marL="0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Click </a:t>
            </a:r>
            <a:r>
              <a:rPr lang="en-US" sz="2600" dirty="0" err="1">
                <a:sym typeface="Wingdings" panose="05000000000000000000" pitchFamily="2" charset="2"/>
              </a:rPr>
              <a:t>phải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chuột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vào</a:t>
            </a:r>
            <a:endParaRPr lang="en-US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600" b="1" dirty="0">
                <a:sym typeface="Wingdings" panose="05000000000000000000" pitchFamily="2" charset="2"/>
              </a:rPr>
              <a:t>Source Files  New  </a:t>
            </a:r>
            <a:r>
              <a:rPr lang="en-US" sz="2600" b="1" dirty="0" err="1">
                <a:sym typeface="Wingdings" panose="05000000000000000000" pitchFamily="2" charset="2"/>
              </a:rPr>
              <a:t>main.c</a:t>
            </a:r>
            <a:endParaRPr lang="en-US" sz="26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5B7703D-6A90-4CC1-BC55-70A9678FD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208" y="2153444"/>
            <a:ext cx="53054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1067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8: </a:t>
            </a:r>
            <a:r>
              <a:rPr lang="en-US" sz="2600" dirty="0" err="1"/>
              <a:t>Tạo</a:t>
            </a:r>
            <a:r>
              <a:rPr lang="en-US" sz="2600" dirty="0"/>
              <a:t> source file.</a:t>
            </a:r>
          </a:p>
          <a:p>
            <a:pPr marL="0" indent="0">
              <a:buNone/>
            </a:pPr>
            <a:r>
              <a:rPr lang="en-US" sz="2600" dirty="0" err="1">
                <a:sym typeface="Wingdings" panose="05000000000000000000" pitchFamily="2" charset="2"/>
              </a:rPr>
              <a:t>Đặt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tên</a:t>
            </a:r>
            <a:r>
              <a:rPr lang="en-US" sz="2600" dirty="0">
                <a:sym typeface="Wingdings" panose="05000000000000000000" pitchFamily="2" charset="2"/>
              </a:rPr>
              <a:t> file </a:t>
            </a:r>
            <a:r>
              <a:rPr lang="en-US" sz="2600" dirty="0" err="1">
                <a:sym typeface="Wingdings" panose="05000000000000000000" pitchFamily="2" charset="2"/>
              </a:rPr>
              <a:t>va</a:t>
            </a:r>
            <a:r>
              <a:rPr lang="en-US" sz="2600" dirty="0">
                <a:sym typeface="Wingdings" panose="05000000000000000000" pitchFamily="2" charset="2"/>
              </a:rPr>
              <a:t>̀ vị trí </a:t>
            </a:r>
            <a:r>
              <a:rPr lang="en-US" sz="2600" dirty="0" err="1">
                <a:sym typeface="Wingdings" panose="05000000000000000000" pitchFamily="2" charset="2"/>
              </a:rPr>
              <a:t>lưu</a:t>
            </a:r>
            <a:r>
              <a:rPr lang="en-US" sz="26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sz="2600" dirty="0" err="1">
                <a:sym typeface="Wingdings" panose="05000000000000000000" pitchFamily="2" charset="2"/>
              </a:rPr>
              <a:t>Mặc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định</a:t>
            </a:r>
            <a:r>
              <a:rPr lang="en-US" sz="2600" dirty="0">
                <a:sym typeface="Wingdings" panose="05000000000000000000" pitchFamily="2" charset="2"/>
              </a:rPr>
              <a:t> file sẽ </a:t>
            </a:r>
            <a:r>
              <a:rPr lang="en-US" sz="2600" dirty="0" err="1">
                <a:sym typeface="Wingdings" panose="05000000000000000000" pitchFamily="2" charset="2"/>
              </a:rPr>
              <a:t>được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tạo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2600" dirty="0" err="1">
                <a:sym typeface="Wingdings" panose="05000000000000000000" pitchFamily="2" charset="2"/>
              </a:rPr>
              <a:t>trong</a:t>
            </a:r>
            <a:r>
              <a:rPr lang="en-US" sz="2600" dirty="0">
                <a:sym typeface="Wingdings" panose="05000000000000000000" pitchFamily="2" charset="2"/>
              </a:rPr>
              <a:t> project folder.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FEFDFB-C194-4A73-9B86-82606E36D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833" y="2056604"/>
            <a:ext cx="6191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5757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9: Build project.</a:t>
            </a:r>
          </a:p>
          <a:p>
            <a:pPr marL="0" indent="0">
              <a:buNone/>
            </a:pPr>
            <a:r>
              <a:rPr lang="en-US" sz="2400" dirty="0" err="1">
                <a:sym typeface="Wingdings" panose="05000000000000000000" pitchFamily="2" charset="2"/>
              </a:rPr>
              <a:t>Trên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thanh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công</a:t>
            </a:r>
            <a:r>
              <a:rPr lang="en-US" sz="2400" dirty="0">
                <a:sym typeface="Wingdings" panose="05000000000000000000" pitchFamily="2" charset="2"/>
              </a:rPr>
              <a:t> cụ, </a:t>
            </a:r>
            <a:r>
              <a:rPr lang="en-US" sz="2400" dirty="0" err="1">
                <a:sym typeface="Wingdings" panose="05000000000000000000" pitchFamily="2" charset="2"/>
              </a:rPr>
              <a:t>chọn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Clean and Build</a:t>
            </a:r>
          </a:p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Main Project (Shift + F11).</a:t>
            </a:r>
          </a:p>
          <a:p>
            <a:pPr marL="0" indent="0">
              <a:buNone/>
            </a:pPr>
            <a:r>
              <a:rPr lang="en-US" sz="2400" dirty="0" err="1">
                <a:sym typeface="Wingdings" panose="05000000000000000000" pitchFamily="2" charset="2"/>
              </a:rPr>
              <a:t>Nếu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không</a:t>
            </a:r>
            <a:r>
              <a:rPr lang="en-US" sz="2400" dirty="0">
                <a:sym typeface="Wingdings" panose="05000000000000000000" pitchFamily="2" charset="2"/>
              </a:rPr>
              <a:t> có </a:t>
            </a:r>
            <a:r>
              <a:rPr lang="en-US" sz="2400" dirty="0" err="1">
                <a:sym typeface="Wingdings" panose="05000000000000000000" pitchFamily="2" charset="2"/>
              </a:rPr>
              <a:t>lỗi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cửa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sô</a:t>
            </a:r>
            <a:r>
              <a:rPr lang="en-US" sz="2400" dirty="0">
                <a:sym typeface="Wingdings" panose="05000000000000000000" pitchFamily="2" charset="2"/>
              </a:rPr>
              <a:t>̉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Output sẽ </a:t>
            </a:r>
            <a:r>
              <a:rPr lang="en-US" sz="2400" dirty="0" err="1">
                <a:sym typeface="Wingdings" panose="05000000000000000000" pitchFamily="2" charset="2"/>
              </a:rPr>
              <a:t>thông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báo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b="1" i="1" dirty="0">
                <a:latin typeface="Consolas" panose="020B0609020204030204" pitchFamily="49" charset="0"/>
                <a:sym typeface="Wingdings" panose="05000000000000000000" pitchFamily="2" charset="2"/>
              </a:rPr>
              <a:t>BUILD SUCCESSFUL (total time:…)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90840-9941-4EE3-BA0E-A14BB0A51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884" y="1984670"/>
            <a:ext cx="6262749" cy="4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079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DE244D-54D2-47D1-9FE5-3C65D2F9860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0158" y="2340688"/>
            <a:ext cx="10389828" cy="38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XC8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</a:t>
            </a:r>
            <a:r>
              <a:rPr lang="vi-VN" sz="2600" dirty="0"/>
              <a:t>Bướ</a:t>
            </a:r>
            <a:r>
              <a:rPr lang="en-US" sz="2600" dirty="0"/>
              <a:t>c 10: </a:t>
            </a:r>
            <a:r>
              <a:rPr lang="en-US" sz="2600" dirty="0" err="1"/>
              <a:t>Nạp</a:t>
            </a:r>
            <a:r>
              <a:rPr lang="en-US" sz="2600" dirty="0"/>
              <a:t> </a:t>
            </a:r>
            <a:r>
              <a:rPr lang="en-US" sz="2600" dirty="0" err="1"/>
              <a:t>chương</a:t>
            </a:r>
            <a:r>
              <a:rPr lang="en-US" sz="2600" dirty="0"/>
              <a:t> </a:t>
            </a:r>
            <a:r>
              <a:rPr lang="en-US" sz="2600" dirty="0" err="1"/>
              <a:t>trình</a:t>
            </a:r>
            <a:r>
              <a:rPr lang="en-US" sz="2600" dirty="0"/>
              <a:t> </a:t>
            </a:r>
            <a:r>
              <a:rPr lang="en-US" sz="2600" dirty="0" err="1"/>
              <a:t>vào</a:t>
            </a:r>
            <a:r>
              <a:rPr lang="en-US" sz="2600" dirty="0"/>
              <a:t> Kit.</a:t>
            </a:r>
          </a:p>
          <a:p>
            <a:pPr marL="0" indent="0">
              <a:buNone/>
            </a:pPr>
            <a:r>
              <a:rPr lang="en-US" sz="2600" dirty="0"/>
              <a:t>Click </a:t>
            </a:r>
            <a:r>
              <a:rPr lang="en-US" sz="2600" dirty="0" err="1"/>
              <a:t>phải</a:t>
            </a:r>
            <a:r>
              <a:rPr lang="en-US" sz="2600" dirty="0"/>
              <a:t> </a:t>
            </a:r>
            <a:r>
              <a:rPr lang="en-US" sz="2600" dirty="0" err="1"/>
              <a:t>chuột</a:t>
            </a:r>
            <a:r>
              <a:rPr lang="en-US" sz="2600" dirty="0"/>
              <a:t> </a:t>
            </a:r>
            <a:r>
              <a:rPr lang="en-US" sz="2600" dirty="0" err="1"/>
              <a:t>vào</a:t>
            </a:r>
            <a:r>
              <a:rPr lang="en-US" sz="2600" dirty="0"/>
              <a:t> file </a:t>
            </a:r>
          </a:p>
          <a:p>
            <a:pPr marL="0" indent="0">
              <a:buNone/>
            </a:pPr>
            <a:r>
              <a:rPr lang="en-US" sz="2600" b="1" dirty="0"/>
              <a:t>D2K.bat </a:t>
            </a:r>
            <a:r>
              <a:rPr lang="en-US" sz="2600" b="1" dirty="0">
                <a:sym typeface="Wingdings" panose="05000000000000000000" pitchFamily="2" charset="2"/>
              </a:rPr>
              <a:t> Run</a:t>
            </a:r>
          </a:p>
          <a:p>
            <a:pPr marL="0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Khi </a:t>
            </a:r>
            <a:r>
              <a:rPr lang="en-US" sz="2600" dirty="0" err="1">
                <a:sym typeface="Wingdings" panose="05000000000000000000" pitchFamily="2" charset="2"/>
              </a:rPr>
              <a:t>nạp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thành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công</a:t>
            </a:r>
            <a:r>
              <a:rPr lang="en-US" sz="2600" dirty="0">
                <a:sym typeface="Wingdings" panose="05000000000000000000" pitchFamily="2" charset="2"/>
              </a:rPr>
              <a:t>, </a:t>
            </a:r>
            <a:r>
              <a:rPr lang="en-US" sz="2600" dirty="0" err="1">
                <a:sym typeface="Wingdings" panose="05000000000000000000" pitchFamily="2" charset="2"/>
              </a:rPr>
              <a:t>cửa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sô</a:t>
            </a:r>
            <a:r>
              <a:rPr lang="en-US" sz="2600" dirty="0">
                <a:sym typeface="Wingdings" panose="05000000000000000000" pitchFamily="2" charset="2"/>
              </a:rPr>
              <a:t>̉</a:t>
            </a:r>
          </a:p>
          <a:p>
            <a:pPr marL="0" indent="0">
              <a:buNone/>
            </a:pPr>
            <a:r>
              <a:rPr lang="en-US" sz="2600" dirty="0">
                <a:sym typeface="Wingdings" panose="05000000000000000000" pitchFamily="2" charset="2"/>
              </a:rPr>
              <a:t>Output </a:t>
            </a:r>
            <a:r>
              <a:rPr lang="en-US" sz="2600" dirty="0" err="1">
                <a:sym typeface="Wingdings" panose="05000000000000000000" pitchFamily="2" charset="2"/>
              </a:rPr>
              <a:t>hiển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thi</a:t>
            </a:r>
            <a:r>
              <a:rPr lang="en-US" sz="2600" dirty="0">
                <a:sym typeface="Wingdings" panose="05000000000000000000" pitchFamily="2" charset="2"/>
              </a:rPr>
              <a:t>̣: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  <a:sym typeface="Wingdings" panose="05000000000000000000" pitchFamily="2" charset="2"/>
              </a:rPr>
              <a:t>1 file(s) copied.</a:t>
            </a:r>
            <a:endParaRPr lang="en-US" sz="26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b="1" i="1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F95C56F-35F1-4382-8B23-2C1264547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769" y="2256603"/>
            <a:ext cx="5870864" cy="38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723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PIC C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1: </a:t>
            </a:r>
            <a:r>
              <a:rPr lang="en-US" dirty="0" err="1"/>
              <a:t>Khởi</a:t>
            </a:r>
            <a:r>
              <a:rPr lang="en-US" dirty="0"/>
              <a:t> </a:t>
            </a:r>
            <a:r>
              <a:rPr lang="en-US" dirty="0" err="1"/>
              <a:t>động</a:t>
            </a:r>
            <a:r>
              <a:rPr lang="en-US" dirty="0"/>
              <a:t> PIC C IDE.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, </a:t>
            </a:r>
            <a:r>
              <a:rPr lang="en-US" dirty="0" err="1"/>
              <a:t>chọn</a:t>
            </a:r>
            <a:endParaRPr lang="en-US" dirty="0"/>
          </a:p>
          <a:p>
            <a:pPr marL="0" indent="0">
              <a:buNone/>
            </a:pPr>
            <a:r>
              <a:rPr lang="en-US" b="1" i="1" dirty="0"/>
              <a:t>File </a:t>
            </a:r>
            <a:r>
              <a:rPr lang="en-US" b="1" i="1" dirty="0">
                <a:sym typeface="Wingdings" panose="05000000000000000000" pitchFamily="2" charset="2"/>
              </a:rPr>
              <a:t>  Project Wizard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Đặt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</a:t>
            </a:r>
            <a:r>
              <a:rPr lang="en-US" dirty="0">
                <a:sym typeface="Wingdings" panose="05000000000000000000" pitchFamily="2" charset="2"/>
              </a:rPr>
              <a:t>̀ </a:t>
            </a:r>
            <a:r>
              <a:rPr lang="en-US" dirty="0" err="1">
                <a:sym typeface="Wingdings" panose="05000000000000000000" pitchFamily="2" charset="2"/>
              </a:rPr>
              <a:t>lưu</a:t>
            </a:r>
            <a:r>
              <a:rPr lang="en-US" dirty="0">
                <a:sym typeface="Wingdings" panose="05000000000000000000" pitchFamily="2" charset="2"/>
              </a:rPr>
              <a:t> file.</a:t>
            </a: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97869E-96F8-41C0-92DA-1CD7D9507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790" y="2157084"/>
            <a:ext cx="5366843" cy="39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873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PIC C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2: </a:t>
            </a:r>
            <a:r>
              <a:rPr lang="en-US" dirty="0" err="1"/>
              <a:t>Cấu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project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Family: PIC16</a:t>
            </a:r>
          </a:p>
          <a:p>
            <a:pPr marL="0" indent="0">
              <a:buNone/>
            </a:pPr>
            <a:r>
              <a:rPr lang="en-US" b="1" dirty="0"/>
              <a:t>Device: PIC16F18877.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Create Project.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8560A6-8A4B-4A73-B017-06A266A79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195" y="1939170"/>
            <a:ext cx="4774438" cy="41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153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PIC C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3: Build project.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Khi build </a:t>
            </a:r>
            <a:r>
              <a:rPr lang="en-US" dirty="0" err="1">
                <a:sym typeface="Wingdings" panose="05000000000000000000" pitchFamily="2" charset="2"/>
              </a:rPr>
              <a:t>thành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công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cửa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sô</a:t>
            </a:r>
            <a:r>
              <a:rPr lang="en-US" dirty="0">
                <a:sym typeface="Wingdings" panose="05000000000000000000" pitchFamily="2" charset="2"/>
              </a:rPr>
              <a:t>̉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Output </a:t>
            </a:r>
            <a:r>
              <a:rPr lang="en-US" dirty="0" err="1">
                <a:sym typeface="Wingdings" panose="05000000000000000000" pitchFamily="2" charset="2"/>
              </a:rPr>
              <a:t>thông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báo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sym typeface="Wingdings" panose="05000000000000000000" pitchFamily="2" charset="2"/>
              </a:rPr>
              <a:t>Build Successful.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File hex </a:t>
            </a:r>
            <a:r>
              <a:rPr lang="en-US" dirty="0" err="1">
                <a:sym typeface="Wingdings" panose="05000000000000000000" pitchFamily="2" charset="2"/>
              </a:rPr>
              <a:t>được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tạo</a:t>
            </a:r>
            <a:r>
              <a:rPr lang="en-US" dirty="0">
                <a:sym typeface="Wingdings" panose="05000000000000000000" pitchFamily="2" charset="2"/>
              </a:rPr>
              <a:t> ra </a:t>
            </a:r>
            <a:r>
              <a:rPr lang="en-US" dirty="0" err="1">
                <a:sym typeface="Wingdings" panose="05000000000000000000" pitchFamily="2" charset="2"/>
              </a:rPr>
              <a:t>va</a:t>
            </a:r>
            <a:r>
              <a:rPr lang="en-US" dirty="0">
                <a:sym typeface="Wingdings" panose="05000000000000000000" pitchFamily="2" charset="2"/>
              </a:rPr>
              <a:t>̀ </a:t>
            </a:r>
            <a:r>
              <a:rPr lang="en-US" dirty="0" err="1">
                <a:sym typeface="Wingdings" panose="05000000000000000000" pitchFamily="2" charset="2"/>
              </a:rPr>
              <a:t>lưu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tại</a:t>
            </a:r>
            <a:r>
              <a:rPr lang="en-US" dirty="0">
                <a:sym typeface="Wingdings" panose="05000000000000000000" pitchFamily="2" charset="2"/>
              </a:rPr>
              <a:t> project folder.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F39101D-5855-4877-BF2E-7740BAE2F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526" y="1934617"/>
            <a:ext cx="5721108" cy="41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7612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  <a:br>
              <a:rPr lang="en-US" dirty="0"/>
            </a:br>
            <a:r>
              <a:rPr lang="en-US" dirty="0"/>
              <a:t>+ PIC C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vi-VN" dirty="0"/>
              <a:t>Bướ</a:t>
            </a:r>
            <a:r>
              <a:rPr lang="en-US" dirty="0"/>
              <a:t>c 4: </a:t>
            </a:r>
            <a:r>
              <a:rPr lang="en-US" dirty="0" err="1"/>
              <a:t>Nạp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trình</a:t>
            </a:r>
            <a:r>
              <a:rPr lang="en-US" dirty="0"/>
              <a:t> </a:t>
            </a:r>
            <a:r>
              <a:rPr lang="en-US" dirty="0" err="1"/>
              <a:t>vào</a:t>
            </a:r>
            <a:r>
              <a:rPr lang="en-US" dirty="0"/>
              <a:t> Kit.</a:t>
            </a:r>
          </a:p>
          <a:p>
            <a:pPr marL="0" indent="0">
              <a:buNone/>
            </a:pPr>
            <a:r>
              <a:rPr lang="en-US" dirty="0" err="1"/>
              <a:t>Mơ</a:t>
            </a:r>
            <a:r>
              <a:rPr lang="en-US" dirty="0"/>
              <a:t>̉ project folder,</a:t>
            </a:r>
          </a:p>
          <a:p>
            <a:pPr marL="0" indent="0">
              <a:buNone/>
            </a:pPr>
            <a:r>
              <a:rPr lang="en-US" dirty="0"/>
              <a:t>Copy file hex </a:t>
            </a:r>
            <a:r>
              <a:rPr lang="en-US" dirty="0" err="1"/>
              <a:t>vào</a:t>
            </a:r>
            <a:r>
              <a:rPr lang="en-US" dirty="0"/>
              <a:t> Kit.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1F1F650-9B92-4206-AFFF-59082D3D7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08" y="2271089"/>
            <a:ext cx="61436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969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3100D-89A6-48DC-9C30-EFDC04FEC46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6317" y="1975861"/>
            <a:ext cx="6999316" cy="40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423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3227B-8725-40E8-B3FC-D805E7EFCB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06184" y="1956846"/>
            <a:ext cx="5038203" cy="40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1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TÍNH NĂNG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không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USB –UART.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I/O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SRAM.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RTCC, Flash,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logic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LED RGB.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9BB0394-E929-4E9D-AC3F-5689895B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368" y="2022348"/>
            <a:ext cx="3686265" cy="12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028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VI ĐIỀU KHIỂN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PIC16F18877 &amp; PIC16F877A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994A9-84EA-4A62-8262-55448C00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48" y="2298192"/>
            <a:ext cx="1899185" cy="157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EEBB350-C8CE-469D-90D2-94342F7E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66225"/>
              </p:ext>
            </p:extLst>
          </p:nvPr>
        </p:nvGraphicFramePr>
        <p:xfrm>
          <a:off x="996367" y="2298192"/>
          <a:ext cx="7784784" cy="3606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16848">
                  <a:extLst>
                    <a:ext uri="{9D8B030D-6E8A-4147-A177-3AD203B41FA5}">
                      <a16:colId xmlns:a16="http://schemas.microsoft.com/office/drawing/2014/main" val="1510385155"/>
                    </a:ext>
                  </a:extLst>
                </a:gridCol>
                <a:gridCol w="2551240">
                  <a:extLst>
                    <a:ext uri="{9D8B030D-6E8A-4147-A177-3AD203B41FA5}">
                      <a16:colId xmlns:a16="http://schemas.microsoft.com/office/drawing/2014/main" val="3958364396"/>
                    </a:ext>
                  </a:extLst>
                </a:gridCol>
                <a:gridCol w="2516696">
                  <a:extLst>
                    <a:ext uri="{9D8B030D-6E8A-4147-A177-3AD203B41FA5}">
                      <a16:colId xmlns:a16="http://schemas.microsoft.com/office/drawing/2014/main" val="318955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PIC16F877A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PIC16F18877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CPU Speed (MIPS)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5@20MHz External clock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8@32MHz Internal clock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23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Program Memory Size (KB)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Data SRAM (bytes)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08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Data EEPROM (bytes)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7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I/O Pins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Power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 Voltage (V)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2.0-5.5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F: 2.3-5.5</a:t>
                      </a:r>
                    </a:p>
                    <a:p>
                      <a:r>
                        <a:rPr lang="en-US" sz="1800" dirty="0"/>
                        <a:t>LF: 1.8-3.6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01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 Range (</a:t>
                      </a:r>
                      <a:r>
                        <a:rPr lang="en-US" sz="1800" b="0" i="0" kern="1200" baseline="30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-40-125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-40-125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45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8728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VI ĐIỀU KHIỂN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PIC16F18877 &amp; PIC16F877A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994A9-84EA-4A62-8262-55448C00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48" y="2298192"/>
            <a:ext cx="1899185" cy="157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EEBB350-C8CE-469D-90D2-94342F7E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70482"/>
              </p:ext>
            </p:extLst>
          </p:nvPr>
        </p:nvGraphicFramePr>
        <p:xfrm>
          <a:off x="996367" y="2298192"/>
          <a:ext cx="7784784" cy="370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16848">
                  <a:extLst>
                    <a:ext uri="{9D8B030D-6E8A-4147-A177-3AD203B41FA5}">
                      <a16:colId xmlns:a16="http://schemas.microsoft.com/office/drawing/2014/main" val="1510385155"/>
                    </a:ext>
                  </a:extLst>
                </a:gridCol>
                <a:gridCol w="2551240">
                  <a:extLst>
                    <a:ext uri="{9D8B030D-6E8A-4147-A177-3AD203B41FA5}">
                      <a16:colId xmlns:a16="http://schemas.microsoft.com/office/drawing/2014/main" val="3958364396"/>
                    </a:ext>
                  </a:extLst>
                </a:gridCol>
                <a:gridCol w="2516696">
                  <a:extLst>
                    <a:ext uri="{9D8B030D-6E8A-4147-A177-3AD203B41FA5}">
                      <a16:colId xmlns:a16="http://schemas.microsoft.com/office/drawing/2014/main" val="318955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PIC16F877A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PIC16F18877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ADC bits/Channels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10/35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23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DAC bits/Channels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CCP/PWM/Comparator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2/0/2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5/2/2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08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Timer 8bit/16bit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3/4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369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EUSART/MSSP (I2C/SPI)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7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FVR/IOC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2/35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ZCD/CWG/NCO/DSM/SMT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0/0/0/0/0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1/3/1/1/2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01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Peripheral Pin Select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45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47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CẬP NHẬT FW CHIP NẠP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Kit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 micro USB. </a:t>
            </a:r>
          </a:p>
          <a:p>
            <a:pPr marL="0" indent="0">
              <a:buNone/>
            </a:pPr>
            <a:r>
              <a:rPr lang="en-US" dirty="0"/>
              <a:t>	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XC</a:t>
              </a:r>
              <a:r>
                <a:rPr lang="en-US" sz="1200" dirty="0">
                  <a:solidFill>
                    <a:sysClr val="windowText" lastClr="000000"/>
                  </a:solidFill>
                </a:rPr>
                <a:t>8 COMPILER</a:t>
              </a:r>
              <a:endParaRPr lang="en-US" sz="1200" b="0" kern="1200" dirty="0">
                <a:ln>
                  <a:noFill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48B8A3-DCF7-4044-9DB7-0E5EDAE1EEA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75" y="2948262"/>
            <a:ext cx="5810250" cy="21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43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1833</Words>
  <Application>Microsoft Office PowerPoint</Application>
  <PresentationFormat>Widescreen</PresentationFormat>
  <Paragraphs>409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Tahoma</vt:lpstr>
      <vt:lpstr>Wingdings</vt:lpstr>
      <vt:lpstr>Office Theme</vt:lpstr>
      <vt:lpstr>PIC16F DEVELOPMENT KIT</vt:lpstr>
      <vt:lpstr>NỘI DUNG</vt:lpstr>
      <vt:lpstr>GIỚI THIỆU CHUNG 1. CẤU TẠO</vt:lpstr>
      <vt:lpstr>GIỚI THIỆU CHUNG 1. CẤU TẠO</vt:lpstr>
      <vt:lpstr>GIỚI THIỆU CHUNG 1. CẤU TẠO</vt:lpstr>
      <vt:lpstr>GIỚI THIỆU CHUNG 2. TÍNH NĂNG</vt:lpstr>
      <vt:lpstr>GIỚI THIỆU CHUNG 3. VI ĐIỀU KHIỂN PIC16F18877</vt:lpstr>
      <vt:lpstr>GIỚI THIỆU CHUNG 3. VI ĐIỀU KHIỂN PIC16F18877</vt:lpstr>
      <vt:lpstr>HD NẠP CHƯƠNG TRÌNH 1. CẬP NHẬT FW CHIP NẠP</vt:lpstr>
      <vt:lpstr>HD NẠP CHƯƠNG TRÌNH 1. CẬP NHẬT FW CHIP NẠP</vt:lpstr>
      <vt:lpstr>HD NẠP CHƯƠNG TRÌNH 1. CẬP NHẬT FW CHIP NẠP</vt:lpstr>
      <vt:lpstr>HD NẠP CHƯƠNG TRÌNH 1. CẬP NHẬT FW CHIP NẠP</vt:lpstr>
      <vt:lpstr>HD NẠP CHƯƠNG TRÌNH 2. NẠP FW CHO PIC16F18877</vt:lpstr>
      <vt:lpstr>HD NẠP CHƯƠNG TRÌNH 2. NẠP FW CHO PIC16F18877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XC8 COMPILER</vt:lpstr>
      <vt:lpstr>HDSD VỚI MPLAB X IDE + PIC C COMPILER</vt:lpstr>
      <vt:lpstr>HDSD VỚI MPLAB X IDE + PIC C COMPILER</vt:lpstr>
      <vt:lpstr>HDSD VỚI MPLAB X IDE + PIC C COMPILER</vt:lpstr>
      <vt:lpstr>HDSD VỚI MPLAB X IDE + PIC C COMPILER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114</cp:revision>
  <dcterms:created xsi:type="dcterms:W3CDTF">2018-04-22T14:41:54Z</dcterms:created>
  <dcterms:modified xsi:type="dcterms:W3CDTF">2022-03-20T07:34:54Z</dcterms:modified>
</cp:coreProperties>
</file>